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Open Sans SemiBold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42">
          <p15:clr>
            <a:srgbClr val="747775"/>
          </p15:clr>
        </p15:guide>
        <p15:guide id="2" orient="horz" pos="271">
          <p15:clr>
            <a:srgbClr val="747775"/>
          </p15:clr>
        </p15:guide>
        <p15:guide id="3" orient="horz" pos="1620">
          <p15:clr>
            <a:srgbClr val="747775"/>
          </p15:clr>
        </p15:guide>
        <p15:guide id="4" pos="4446">
          <p15:clr>
            <a:srgbClr val="747775"/>
          </p15:clr>
        </p15:guide>
        <p15:guide id="5" pos="1576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g2RIlXwu91N9keRIn9jVUk9bQh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2"/>
        <p:guide pos="271" orient="horz"/>
        <p:guide pos="1620" orient="horz"/>
        <p:guide pos="4446"/>
        <p:guide pos="15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39b516b9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c39b516b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39b516b96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c39b516b96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9b516b96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c39b516b9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" name="Google Shape;62;p23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3" name="Google Shape;6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24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>
  <p:cSld name="45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28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>
  <p:cSld name="65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" name="Google Shape;81;p31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7843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32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33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34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35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6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38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38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38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8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39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39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9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9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40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3" name="Google Shape;113;p40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" name="Google Shape;114;p40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5" name="Google Shape;115;p40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6" name="Google Shape;116;p40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7" name="Google Shape;117;p40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8" name="Google Shape;118;p40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9" name="Google Shape;119;p40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0" name="Google Shape;120;p40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1" name="Google Shape;121;p40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7843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41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5" name="Google Shape;125;p41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6" name="Google Shape;126;p41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7" name="Google Shape;127;p41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8" name="Google Shape;128;p41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29" name="Google Shape;129;p41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30" name="Google Shape;130;p41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42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7843"/>
              </a:srgbClr>
            </a:outerShdw>
          </a:effectLst>
        </p:spPr>
      </p:sp>
      <p:sp>
        <p:nvSpPr>
          <p:cNvPr id="134" name="Google Shape;134;p42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43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7843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44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" name="Google Shape;141;p44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" name="Google Shape;142;p44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5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45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48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49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BBCAD2"/>
            </a:gs>
            <a:gs pos="74000">
              <a:srgbClr val="A8C7FA"/>
            </a:gs>
            <a:gs pos="83000">
              <a:srgbClr val="A8C7FA"/>
            </a:gs>
            <a:gs pos="100000">
              <a:srgbClr val="0A0A0A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74000">
              <a:srgbClr val="FFBB8F"/>
            </a:gs>
            <a:gs pos="83000">
              <a:srgbClr val="FFBB8F"/>
            </a:gs>
            <a:gs pos="100000">
              <a:srgbClr val="0A0A0A"/>
            </a:gs>
          </a:gsLst>
          <a:lin ang="5400000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pl-PL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10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18.png"/><Relationship Id="rId11" Type="http://schemas.openxmlformats.org/officeDocument/2006/relationships/image" Target="../media/image20.png"/><Relationship Id="rId10" Type="http://schemas.openxmlformats.org/officeDocument/2006/relationships/image" Target="../media/image22.png"/><Relationship Id="rId13" Type="http://schemas.openxmlformats.org/officeDocument/2006/relationships/image" Target="../media/image25.png"/><Relationship Id="rId1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6900"/>
            </a:gs>
            <a:gs pos="61000">
              <a:srgbClr val="A8C7FA"/>
            </a:gs>
            <a:gs pos="100000">
              <a:srgbClr val="A8C7FA"/>
            </a:gs>
          </a:gsLst>
          <a:lin ang="5400000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/>
          <p:nvPr/>
        </p:nvSpPr>
        <p:spPr>
          <a:xfrm>
            <a:off x="818797" y="159175"/>
            <a:ext cx="7136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l-PL" sz="4800" u="none" cap="none" strike="noStrike">
                <a:solidFill>
                  <a:srgbClr val="00181C"/>
                </a:solidFill>
                <a:latin typeface="Montserrat"/>
                <a:ea typeface="Montserrat"/>
                <a:cs typeface="Montserrat"/>
                <a:sym typeface="Montserrat"/>
              </a:rPr>
              <a:t>QA Masters</a:t>
            </a:r>
            <a:endParaRPr b="1" i="0" sz="4800" u="none" cap="none" strike="noStrike">
              <a:solidFill>
                <a:srgbClr val="00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625" y="1117050"/>
            <a:ext cx="3718750" cy="3718726"/>
          </a:xfrm>
          <a:prstGeom prst="rect">
            <a:avLst/>
          </a:prstGeom>
          <a:noFill/>
          <a:ln cap="rnd" cmpd="sng" w="25400">
            <a:solidFill>
              <a:srgbClr val="00181C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A0A0A"/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84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2513100" y="1803300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l-PL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Dziękujemy 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pl-PL" sz="4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 uwagę!</a:t>
            </a:r>
            <a:endParaRPr b="1" i="0" sz="4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BB8F"/>
            </a:gs>
            <a:gs pos="21000">
              <a:srgbClr val="FFBB8F"/>
            </a:gs>
            <a:gs pos="54000">
              <a:srgbClr val="BBCAD2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/>
        </p:nvSpPr>
        <p:spPr>
          <a:xfrm>
            <a:off x="2726368" y="4524746"/>
            <a:ext cx="369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l-PL" sz="2000" u="none" cap="none" strike="noStrike">
                <a:solidFill>
                  <a:srgbClr val="00181C"/>
                </a:solidFill>
                <a:latin typeface="Montserrat"/>
                <a:ea typeface="Montserrat"/>
                <a:cs typeface="Montserrat"/>
                <a:sym typeface="Montserrat"/>
              </a:rPr>
              <a:t>CZŁONKOWIE ZESPOŁU</a:t>
            </a:r>
            <a:endParaRPr b="1" i="0" sz="2000" u="none" cap="none" strike="noStrike">
              <a:solidFill>
                <a:srgbClr val="00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3000750" y="1846999"/>
            <a:ext cx="1313700" cy="4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Ewa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Rostecka-Rzońca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762" y="533551"/>
            <a:ext cx="1313700" cy="13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"/>
          <p:cNvSpPr txBox="1"/>
          <p:nvPr/>
        </p:nvSpPr>
        <p:spPr>
          <a:xfrm>
            <a:off x="4829550" y="1847549"/>
            <a:ext cx="1313700" cy="4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Mio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Łuczak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 Team Master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9404" y="533551"/>
            <a:ext cx="1314001" cy="13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"/>
          <p:cNvSpPr txBox="1"/>
          <p:nvPr/>
        </p:nvSpPr>
        <p:spPr>
          <a:xfrm>
            <a:off x="1174325" y="1847547"/>
            <a:ext cx="13113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Jakub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Dziamecki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Team Leader</a:t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1809" y="533555"/>
            <a:ext cx="1314000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"/>
          <p:cNvSpPr txBox="1"/>
          <p:nvPr/>
        </p:nvSpPr>
        <p:spPr>
          <a:xfrm>
            <a:off x="6658350" y="1847402"/>
            <a:ext cx="1313700" cy="4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Barbara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Zasowski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Skryba</a:t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8338" y="533691"/>
            <a:ext cx="1313700" cy="13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 txBox="1"/>
          <p:nvPr/>
        </p:nvSpPr>
        <p:spPr>
          <a:xfrm>
            <a:off x="1171951" y="4032252"/>
            <a:ext cx="1313700" cy="49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91425" spcFirstLastPara="1" rIns="91425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Marta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Gejdel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1797" y="2718249"/>
            <a:ext cx="1314000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"/>
          <p:cNvSpPr txBox="1"/>
          <p:nvPr/>
        </p:nvSpPr>
        <p:spPr>
          <a:xfrm>
            <a:off x="3000613" y="4032025"/>
            <a:ext cx="13140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91425" spcFirstLastPara="1" rIns="91425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Paweł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Krawczyk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0613" y="2718250"/>
            <a:ext cx="1314000" cy="13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/>
        </p:nvSpPr>
        <p:spPr>
          <a:xfrm>
            <a:off x="4829325" y="4031750"/>
            <a:ext cx="1314037" cy="49265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91425" spcFirstLastPara="1" rIns="91425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Mateusz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Dudkiewicz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4829757" y="2718410"/>
            <a:ext cx="1313737" cy="1313343"/>
          </a:xfrm>
          <a:prstGeom prst="rect">
            <a:avLst/>
          </a:prstGeom>
          <a:solidFill>
            <a:srgbClr val="ACACAC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"/>
          <p:cNvPicPr preferRelativeResize="0"/>
          <p:nvPr/>
        </p:nvPicPr>
        <p:blipFill rotWithShape="1">
          <a:blip r:embed="rId9">
            <a:alphaModFix/>
          </a:blip>
          <a:srcRect b="0" l="9" r="0" t="0"/>
          <a:stretch/>
        </p:blipFill>
        <p:spPr>
          <a:xfrm>
            <a:off x="5068777" y="2718408"/>
            <a:ext cx="835658" cy="131334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 txBox="1"/>
          <p:nvPr/>
        </p:nvSpPr>
        <p:spPr>
          <a:xfrm>
            <a:off x="6658351" y="4032138"/>
            <a:ext cx="1313700" cy="4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72000" lIns="91425" spcFirstLastPara="1" rIns="91425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Adam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l-PL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Stroczyński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58200" y="2718400"/>
            <a:ext cx="1314000" cy="1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77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/>
          <p:nvPr/>
        </p:nvSpPr>
        <p:spPr>
          <a:xfrm>
            <a:off x="402721" y="430023"/>
            <a:ext cx="85638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pl-PL" sz="1800" u="none" cap="none" strike="noStrike">
                <a:solidFill>
                  <a:srgbClr val="00181C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Przychody </a:t>
            </a:r>
            <a:endParaRPr b="1" i="0" sz="1800" u="sng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Rozchody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3200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sng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Kategorie transakcji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6400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-PL" sz="18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pl-PL" sz="1800" u="sng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Raporty</a:t>
            </a:r>
            <a:endParaRPr b="1" i="0" sz="1800" u="sng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pl-PL" sz="3200" u="none" cap="none" strike="noStrike">
                <a:solidFill>
                  <a:srgbClr val="00181C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50" y="430025"/>
            <a:ext cx="3114849" cy="11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4">
            <a:alphaModFix/>
          </a:blip>
          <a:srcRect b="168" l="0" r="0" t="169"/>
          <a:stretch/>
        </p:blipFill>
        <p:spPr>
          <a:xfrm>
            <a:off x="4595191" y="2885305"/>
            <a:ext cx="1275161" cy="122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218" l="0" r="0" t="209"/>
          <a:stretch/>
        </p:blipFill>
        <p:spPr>
          <a:xfrm>
            <a:off x="419874" y="2370514"/>
            <a:ext cx="1275163" cy="123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4070" y="3184962"/>
            <a:ext cx="1230087" cy="123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7">
            <a:alphaModFix/>
          </a:blip>
          <a:srcRect b="89" l="0" r="0" t="79"/>
          <a:stretch/>
        </p:blipFill>
        <p:spPr>
          <a:xfrm>
            <a:off x="2223637" y="2638745"/>
            <a:ext cx="1275161" cy="125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27000">
              <a:srgbClr val="BBCAD2"/>
            </a:gs>
            <a:gs pos="74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/>
          <p:nvPr/>
        </p:nvSpPr>
        <p:spPr>
          <a:xfrm>
            <a:off x="383950" y="430028"/>
            <a:ext cx="5072700" cy="20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6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Raport po testach:</a:t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191 Test Cases w tym: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63</a:t>
            </a: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 % Passed (121),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35% Failed (67),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2% Blocked (3). 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Aplikacja nie jest gotowa na produkcję: wymaga dalszej pracy.</a:t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" title="Wykres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8122" y="-94675"/>
            <a:ext cx="3935877" cy="27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 title="Wykres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8132" y="2484475"/>
            <a:ext cx="3935868" cy="27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"/>
          <p:cNvSpPr txBox="1"/>
          <p:nvPr/>
        </p:nvSpPr>
        <p:spPr>
          <a:xfrm>
            <a:off x="383950" y="2484475"/>
            <a:ext cx="5072700" cy="2568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Testy użyteczności</a:t>
            </a:r>
            <a:r>
              <a:rPr b="0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5 osobowa grupa badawcza</a:t>
            </a: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Odpowiedź na pytanie zasadnicze: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0" i="1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Zdecydowanie TAK</a:t>
            </a: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: 20% (1),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0" i="1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Raczej TAK: </a:t>
            </a: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40% (2),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0" i="1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Może: </a:t>
            </a: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40% (2).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Grupa badawcza była na TAK - 60%, chciałoby dalej korzystać z aplikacji Kapu$ta.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rgbClr val="091E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BB8F"/>
            </a:gs>
            <a:gs pos="52000">
              <a:srgbClr val="BBCAD2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39b516b96_2_0"/>
          <p:cNvSpPr txBox="1"/>
          <p:nvPr/>
        </p:nvSpPr>
        <p:spPr>
          <a:xfrm>
            <a:off x="383950" y="430037"/>
            <a:ext cx="53268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6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Krytyczne błędy:</a:t>
            </a:r>
            <a:endParaRPr b="1" i="0" sz="16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b="1" lang="pl-PL">
                <a:solidFill>
                  <a:srgbClr val="091E39"/>
                </a:solidFill>
              </a:rPr>
              <a:t>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Emotikony w haśle:</a:t>
            </a:r>
            <a:b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300" lvl="1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Emotikony zapisywane są głównie w formie </a:t>
            </a:r>
            <a:b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:[nazwa_emotikonu]:,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300" lvl="1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Różne systemy - inne nazwy emotikonów.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1" lang="pl-PL">
                <a:solidFill>
                  <a:srgbClr val="091E39"/>
                </a:solidFill>
              </a:rPr>
              <a:t>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Usuwanie transakcji - brak okna modalnego:</a:t>
            </a:r>
            <a:b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300" lvl="1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Czy na pewno chcieliśmy usunąć transakcję?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1" lang="pl-PL">
                <a:solidFill>
                  <a:srgbClr val="091E39"/>
                </a:solidFill>
              </a:rPr>
              <a:t>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Raporty - wykres dla wybranej kategorii:</a:t>
            </a:r>
            <a:b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300" lvl="1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Wylistowane maksymalnie dwie 2 transakcje + suma,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9300" lvl="1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Przypadkowa kolejność.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2c39b516b96_2_0"/>
          <p:cNvPicPr preferRelativeResize="0"/>
          <p:nvPr/>
        </p:nvPicPr>
        <p:blipFill rotWithShape="1">
          <a:blip r:embed="rId3">
            <a:alphaModFix/>
          </a:blip>
          <a:srcRect b="3441" l="0" r="89" t="1192"/>
          <a:stretch/>
        </p:blipFill>
        <p:spPr>
          <a:xfrm>
            <a:off x="5545500" y="844550"/>
            <a:ext cx="3024000" cy="3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25000">
              <a:srgbClr val="BBCAD2"/>
            </a:gs>
            <a:gs pos="74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/>
        </p:nvSpPr>
        <p:spPr>
          <a:xfrm>
            <a:off x="383959" y="430020"/>
            <a:ext cx="8897700" cy="4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6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Przeszkody:</a:t>
            </a:r>
            <a:endParaRPr b="1" i="0" sz="16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Organizacyjne:</a:t>
            </a:r>
            <a:endParaRPr i="0" sz="1400" u="none" cap="none" strike="noStrike">
              <a:solidFill>
                <a:srgbClr val="091E3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Długość sprintu,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Różne godziny i dni dostępności członków zespołu,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Nieumiejętność planowania własnej pracy (deadline),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Szacowanie obciążenia obowiązkami.</a:t>
            </a:r>
            <a:r>
              <a:rPr b="0" i="0" lang="pl-PL" sz="12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pl-PL" sz="12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2. Interpersonalne:</a:t>
            </a: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Rozpoznanie potencjału członków zespołu,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Koordynowanie współpracy między członkami zespołu,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Nazywanie i rozwiązywanie problemów.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3. Rozwiązania:</a:t>
            </a: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Wspólna koordynacja działań przez </a:t>
            </a:r>
            <a:r>
              <a:rPr b="1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TL, SM i PO TL</a:t>
            </a: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Wyznaczenie osób do udzielenia wsparcia testerom,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900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Czytelna komunikacja: Trello, Daily meetings </a:t>
            </a:r>
            <a:b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oraz ad hoc - Slack.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pl-PL" sz="1200" u="none" cap="none" strike="noStrike">
                <a:solidFill>
                  <a:srgbClr val="00181C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018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5512" y="1059750"/>
            <a:ext cx="3024000" cy="30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81000">
              <a:srgbClr val="FFBB8F"/>
            </a:gs>
            <a:gs pos="100000">
              <a:srgbClr val="FFBB8F"/>
            </a:gs>
          </a:gsLst>
          <a:lin ang="5400012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9b516b96_2_15"/>
          <p:cNvSpPr txBox="1"/>
          <p:nvPr/>
        </p:nvSpPr>
        <p:spPr>
          <a:xfrm>
            <a:off x="396600" y="433875"/>
            <a:ext cx="417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l-PL" sz="1600" u="none" cap="none" strike="noStrike">
                <a:solidFill>
                  <a:srgbClr val="00181C"/>
                </a:solidFill>
              </a:rPr>
              <a:t>Testy</a:t>
            </a:r>
            <a:endParaRPr b="1" i="0" sz="1600" u="none" cap="none" strike="noStrike">
              <a:solidFill>
                <a:srgbClr val="00181C"/>
              </a:solidFill>
            </a:endParaRPr>
          </a:p>
        </p:txBody>
      </p:sp>
      <p:sp>
        <p:nvSpPr>
          <p:cNvPr id="220" name="Google Shape;220;g2c39b516b96_2_15"/>
          <p:cNvSpPr txBox="1"/>
          <p:nvPr/>
        </p:nvSpPr>
        <p:spPr>
          <a:xfrm>
            <a:off x="573625" y="1999275"/>
            <a:ext cx="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g2c39b516b96_2_15"/>
          <p:cNvSpPr txBox="1"/>
          <p:nvPr/>
        </p:nvSpPr>
        <p:spPr>
          <a:xfrm>
            <a:off x="383951" y="433873"/>
            <a:ext cx="119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spAutoFit/>
          </a:bodyPr>
          <a:lstStyle/>
          <a:p>
            <a:pPr indent="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825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g2c39b516b96_2_15"/>
          <p:cNvSpPr txBox="1"/>
          <p:nvPr/>
        </p:nvSpPr>
        <p:spPr>
          <a:xfrm>
            <a:off x="207535" y="1950157"/>
            <a:ext cx="2989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niefunkcjonalne:</a:t>
            </a:r>
            <a:endParaRPr b="1" i="0" sz="14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portability - iPhone 13 Pro MAX oraz Blacktab7,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użyteczności,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accessibility - standard AA.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g2c39b516b96_2_15"/>
          <p:cNvSpPr txBox="1"/>
          <p:nvPr/>
        </p:nvSpPr>
        <p:spPr>
          <a:xfrm>
            <a:off x="194875" y="3289350"/>
            <a:ext cx="3036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Testowanie  statyczne: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700" lvl="0" marL="313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1400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Przegląd nieformalny dokumentacji technicznej oraz Mockupów,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700" lvl="0" marL="313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1400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Analiza statyczna.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g2c39b516b96_2_15"/>
          <p:cNvSpPr txBox="1"/>
          <p:nvPr/>
        </p:nvSpPr>
        <p:spPr>
          <a:xfrm>
            <a:off x="3087676" y="690525"/>
            <a:ext cx="240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Poziomy testów:</a:t>
            </a:r>
            <a:endParaRPr b="1" i="0" sz="14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Integracyjne,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Systemowe</a:t>
            </a:r>
            <a:r>
              <a:rPr lang="pl-PL" sz="1300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g2c39b516b96_2_15"/>
          <p:cNvSpPr txBox="1"/>
          <p:nvPr/>
        </p:nvSpPr>
        <p:spPr>
          <a:xfrm>
            <a:off x="3087675" y="1692313"/>
            <a:ext cx="2728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Techniki czarnoskrzynkowe: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Analiza wartości brzegowych,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Testowanie oparte na przypadkach użycia,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API - przeprowadzone zarówno scenariusze pozytywne jak i negatywne.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g2c39b516b96_2_15"/>
          <p:cNvSpPr txBox="1"/>
          <p:nvPr/>
        </p:nvSpPr>
        <p:spPr>
          <a:xfrm>
            <a:off x="3087663" y="3312450"/>
            <a:ext cx="240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Techniki oparte na doświadczeniu: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Zgadywanie błędów,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Testowanie eksploracyjne,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78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W oparciu o listę kontrolną.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g2c39b516b96_2_15"/>
          <p:cNvSpPr txBox="1"/>
          <p:nvPr/>
        </p:nvSpPr>
        <p:spPr>
          <a:xfrm>
            <a:off x="277820" y="734545"/>
            <a:ext cx="2688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4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Testy funkcjonalne:</a:t>
            </a:r>
            <a:endParaRPr b="1" i="0" sz="11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587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Log In, Header, Main Page, Report Page,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11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-PL" sz="1300" u="none" cap="none" strike="noStrike">
                <a:solidFill>
                  <a:srgbClr val="00181C"/>
                </a:solidFill>
                <a:latin typeface="Open Sans"/>
                <a:ea typeface="Open Sans"/>
                <a:cs typeface="Open Sans"/>
                <a:sym typeface="Open Sans"/>
              </a:rPr>
              <a:t>API.</a:t>
            </a:r>
            <a:endParaRPr b="0" i="0" sz="1300" u="none" cap="none" strike="noStrike">
              <a:solidFill>
                <a:srgbClr val="00181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g2c39b516b96_2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575" y="1088900"/>
            <a:ext cx="3024001" cy="2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34000">
              <a:srgbClr val="BBCAD2"/>
            </a:gs>
            <a:gs pos="74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39b516b96_2_9"/>
          <p:cNvSpPr txBox="1"/>
          <p:nvPr/>
        </p:nvSpPr>
        <p:spPr>
          <a:xfrm>
            <a:off x="383961" y="430035"/>
            <a:ext cx="7607400" cy="3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l-PL" sz="16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Podsumowanie:</a:t>
            </a:r>
            <a:endParaRPr b="1" sz="1600">
              <a:solidFill>
                <a:srgbClr val="091E3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rgbClr val="091E39"/>
              </a:solidFill>
            </a:endParaRPr>
          </a:p>
          <a:p>
            <a:pPr indent="-281200" lvl="0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800"/>
              <a:buFont typeface="Arial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Prawidłowe założenia dokumentacji,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200" lvl="0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800"/>
              <a:buFont typeface="Arial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Dokumentacja wymaga wprowadzania wielu poprawek i ujednolicenia wymogów,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1200" lvl="0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800"/>
              <a:buFont typeface="Arial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Działanie aplikacji pozostawia wiele do życzenia i wymaga dalszych prac po stronie zespołu developerskiego, </a:t>
            </a:r>
            <a:endParaRPr sz="1300">
              <a:solidFill>
                <a:srgbClr val="091E39"/>
              </a:solidFill>
            </a:endParaRPr>
          </a:p>
          <a:p>
            <a:pPr indent="-281200" lvl="0" marL="46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800"/>
              <a:buFont typeface="Arial"/>
              <a:buChar char="●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Znalezione zostały błędy, które czynią niektóre funkcje bezcelowymi. 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Wprowadzenie</a:t>
            </a:r>
            <a:r>
              <a:rPr b="0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patchy, retesty oraz testy regresji są niezbędne</a:t>
            </a:r>
            <a:r>
              <a:rPr b="0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Sam design aplikacji również pozostawia wiele do życzenia pod kątem dostępności dla różnych grup użytkowników - m.in. w zakresie wielkości czcionek czy kontrastu.</a:t>
            </a:r>
            <a:endParaRPr b="1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Dalsze działania zespołu / wnioski do dalszej pracy:</a:t>
            </a:r>
            <a:br>
              <a:rPr b="1" i="0" lang="pl-PL" sz="14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76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1500"/>
              <a:buFont typeface="Arial"/>
              <a:buAutoNum type="arabicPeriod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Retrospektywa sprintu, 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76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1500"/>
              <a:buFont typeface="Arial"/>
              <a:buAutoNum type="arabicPeriod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Przekazanie Bug Reports do zespołu programistów, 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76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81C"/>
              </a:buClr>
              <a:buSzPts val="1500"/>
              <a:buFont typeface="Arial"/>
              <a:buAutoNum type="arabicPeriod"/>
            </a:pPr>
            <a:r>
              <a:rPr b="0" i="0" lang="pl-PL" sz="13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Po wprowadzeniu patcha, wykonanie retestów oraz testów regresji.</a:t>
            </a:r>
            <a:endParaRPr b="0" i="0" sz="13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BCAD2"/>
            </a:gs>
            <a:gs pos="81000">
              <a:srgbClr val="FFBB8F"/>
            </a:gs>
            <a:gs pos="100000">
              <a:srgbClr val="FFBB8F"/>
            </a:gs>
          </a:gsLst>
          <a:lin ang="54000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"/>
          <p:cNvSpPr txBox="1"/>
          <p:nvPr/>
        </p:nvSpPr>
        <p:spPr>
          <a:xfrm>
            <a:off x="204077" y="1762265"/>
            <a:ext cx="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2885700" y="411175"/>
            <a:ext cx="337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l-PL" sz="2000" u="none" cap="none" strike="noStrike">
                <a:solidFill>
                  <a:srgbClr val="091E39"/>
                </a:solidFill>
                <a:latin typeface="Open Sans"/>
                <a:ea typeface="Open Sans"/>
                <a:cs typeface="Open Sans"/>
                <a:sym typeface="Open Sans"/>
              </a:rPr>
              <a:t>Technologie i narzędzia:</a:t>
            </a:r>
            <a:endParaRPr b="1" i="0" sz="2000" u="none" cap="none" strike="noStrike">
              <a:solidFill>
                <a:srgbClr val="091E3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 b="40096" l="9744" r="10184" t="39459"/>
          <a:stretch/>
        </p:blipFill>
        <p:spPr>
          <a:xfrm>
            <a:off x="1421614" y="2022400"/>
            <a:ext cx="2160575" cy="55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6"/>
          <p:cNvPicPr preferRelativeResize="0"/>
          <p:nvPr/>
        </p:nvPicPr>
        <p:blipFill rotWithShape="1">
          <a:blip r:embed="rId4">
            <a:alphaModFix/>
          </a:blip>
          <a:srcRect b="0" l="680" r="680" t="0"/>
          <a:stretch/>
        </p:blipFill>
        <p:spPr>
          <a:xfrm>
            <a:off x="6394005" y="957867"/>
            <a:ext cx="2142044" cy="61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5960" y="2847411"/>
            <a:ext cx="4312069" cy="55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798" y="844588"/>
            <a:ext cx="2160598" cy="83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4157" y="3672388"/>
            <a:ext cx="1048243" cy="10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9829" y="3672418"/>
            <a:ext cx="1048246" cy="104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61723" y="1935324"/>
            <a:ext cx="2830052" cy="61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/>
          <p:cNvPicPr preferRelativeResize="0"/>
          <p:nvPr/>
        </p:nvPicPr>
        <p:blipFill rotWithShape="1">
          <a:blip r:embed="rId10">
            <a:alphaModFix/>
          </a:blip>
          <a:srcRect b="0" l="0" r="0" t="-10"/>
          <a:stretch/>
        </p:blipFill>
        <p:spPr>
          <a:xfrm>
            <a:off x="875938" y="3672402"/>
            <a:ext cx="852536" cy="10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71900" y="3672426"/>
            <a:ext cx="1048248" cy="104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12">
            <a:alphaModFix/>
          </a:blip>
          <a:srcRect b="787" l="0" r="0" t="777"/>
          <a:stretch/>
        </p:blipFill>
        <p:spPr>
          <a:xfrm>
            <a:off x="4162150" y="3672420"/>
            <a:ext cx="827944" cy="834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 txBox="1"/>
          <p:nvPr/>
        </p:nvSpPr>
        <p:spPr>
          <a:xfrm>
            <a:off x="4073313" y="4451425"/>
            <a:ext cx="1005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091E39"/>
                </a:solidFill>
                <a:latin typeface="Arial"/>
                <a:ea typeface="Arial"/>
                <a:cs typeface="Arial"/>
                <a:sym typeface="Arial"/>
              </a:rPr>
              <a:t>Devtools</a:t>
            </a:r>
            <a:endParaRPr b="0" i="0" sz="1600" u="none" cap="none" strike="noStrike">
              <a:solidFill>
                <a:srgbClr val="091E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03413" y="928220"/>
            <a:ext cx="1573574" cy="8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Ewa</dc:creator>
</cp:coreProperties>
</file>